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56" r:id="rId2"/>
    <p:sldId id="257" r:id="rId3"/>
    <p:sldId id="258" r:id="rId4"/>
    <p:sldId id="318" r:id="rId5"/>
    <p:sldId id="343" r:id="rId6"/>
    <p:sldId id="337" r:id="rId7"/>
    <p:sldId id="298" r:id="rId8"/>
    <p:sldId id="299" r:id="rId9"/>
    <p:sldId id="320" r:id="rId10"/>
    <p:sldId id="321" r:id="rId11"/>
    <p:sldId id="338" r:id="rId12"/>
    <p:sldId id="285" r:id="rId13"/>
    <p:sldId id="286" r:id="rId14"/>
    <p:sldId id="334" r:id="rId15"/>
    <p:sldId id="335" r:id="rId16"/>
    <p:sldId id="350" r:id="rId17"/>
    <p:sldId id="342" r:id="rId18"/>
    <p:sldId id="340" r:id="rId19"/>
    <p:sldId id="349" r:id="rId20"/>
    <p:sldId id="339" r:id="rId21"/>
    <p:sldId id="348" r:id="rId22"/>
    <p:sldId id="303" r:id="rId23"/>
    <p:sldId id="304" r:id="rId24"/>
    <p:sldId id="292" r:id="rId25"/>
    <p:sldId id="305" r:id="rId26"/>
    <p:sldId id="306" r:id="rId27"/>
    <p:sldId id="293" r:id="rId28"/>
    <p:sldId id="344" r:id="rId29"/>
    <p:sldId id="316" r:id="rId30"/>
    <p:sldId id="345" r:id="rId31"/>
    <p:sldId id="346" r:id="rId32"/>
    <p:sldId id="308" r:id="rId33"/>
    <p:sldId id="277" r:id="rId34"/>
    <p:sldId id="32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1398" autoAdjust="0"/>
  </p:normalViewPr>
  <p:slideViewPr>
    <p:cSldViewPr>
      <p:cViewPr varScale="1">
        <p:scale>
          <a:sx n="64" d="100"/>
          <a:sy n="64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C0B59-F1DB-484F-855D-5C0631F7035E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22A09-92B0-40BE-B43C-7BFC647A3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Necrotizing pneumonia (NP), sometimes called </a:t>
            </a:r>
            <a:r>
              <a:rPr lang="en-US" dirty="0" err="1" smtClean="0"/>
              <a:t>cavitary</a:t>
            </a:r>
            <a:r>
              <a:rPr lang="en-US" dirty="0" smtClean="0"/>
              <a:t> pneumonia, </a:t>
            </a:r>
            <a:r>
              <a:rPr lang="en-US" dirty="0" err="1" smtClean="0"/>
              <a:t>cavitary</a:t>
            </a:r>
            <a:r>
              <a:rPr lang="en-US" dirty="0" smtClean="0"/>
              <a:t> necrosis or pulmonary gangrene,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22A09-92B0-40BE-B43C-7BFC647A33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Representative chest computed tomography (CT) images from a 4-yr-old female </a:t>
            </a:r>
            <a:r>
              <a:rPr lang="en-US" dirty="0" err="1" smtClean="0"/>
              <a:t>hospitalised</a:t>
            </a:r>
            <a:r>
              <a:rPr lang="en-US" dirty="0" smtClean="0"/>
              <a:t> with </a:t>
            </a:r>
            <a:r>
              <a:rPr lang="en-US" dirty="0" err="1" smtClean="0"/>
              <a:t>necrotising</a:t>
            </a:r>
            <a:r>
              <a:rPr lang="en-US" dirty="0" smtClean="0"/>
              <a:t> pneumonia (NP). The </a:t>
            </a:r>
            <a:r>
              <a:rPr lang="en-US" dirty="0" err="1" smtClean="0"/>
              <a:t>mediastinum</a:t>
            </a:r>
            <a:r>
              <a:rPr lang="en-US" dirty="0" smtClean="0"/>
              <a:t> (a, c) and</a:t>
            </a:r>
          </a:p>
          <a:p>
            <a:r>
              <a:rPr lang="en-US" dirty="0" smtClean="0"/>
              <a:t>lung (b, d) CT windows are shown at the same anatomic level. a, b) Early CT findings of NP including the liquefaction of lung parenchyma and development of a pleural</a:t>
            </a:r>
          </a:p>
          <a:p>
            <a:r>
              <a:rPr lang="en-US" dirty="0" smtClean="0"/>
              <a:t>effusion. c, d) A CT scan was performed 3 days later showing the development of multiple air filled cavities within the lung parenchyma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22A09-92B0-40BE-B43C-7BFC647A33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Children’s Hospital Boston, 300 Longwood Avenue, Boston,  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22A09-92B0-40BE-B43C-7BFC647A33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1994-2013</a:t>
            </a:r>
          </a:p>
          <a:p>
            <a:r>
              <a:rPr lang="en-US" dirty="0" smtClean="0"/>
              <a:t>261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22A09-92B0-40BE-B43C-7BFC647A33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22A09-92B0-40BE-B43C-7BFC647A333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lung gangrene</a:t>
            </a:r>
          </a:p>
          <a:p>
            <a:r>
              <a:rPr lang="en-US" dirty="0" smtClean="0"/>
              <a:t>necrotizing pneumonia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22A09-92B0-40BE-B43C-7BFC647A333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.sci-hub.cc/contents/cefotaxime-pediatric-drug-information?source=see_link" TargetMode="External"/><Relationship Id="rId2" Type="http://schemas.openxmlformats.org/officeDocument/2006/relationships/hyperlink" Target="http://www.uptodate.com.sci-hub.cc/contents/ceftriaxone-pediatric-drug-information?source=see_lin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ptodate.com.sci-hub.cc/contents/vancomycin-pediatric-drug-information?source=see_link" TargetMode="External"/><Relationship Id="rId4" Type="http://schemas.openxmlformats.org/officeDocument/2006/relationships/hyperlink" Target="http://www.uptodate.com.sci-hub.cc/contents/clindamycin-pediatric-drug-information?source=see_link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43600"/>
            <a:ext cx="43434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 Truong </a:t>
            </a:r>
            <a:r>
              <a:rPr lang="en-US" sz="2400" dirty="0" err="1" smtClean="0"/>
              <a:t>Thi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 smtClean="0"/>
              <a:t>Thao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NECROTIZING PNEUMONIA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IN CHILDREN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n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6356462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76400"/>
          </a:xfrm>
        </p:spPr>
        <p:txBody>
          <a:bodyPr>
            <a:normAutofit/>
          </a:bodyPr>
          <a:lstStyle/>
          <a:p>
            <a:pPr>
              <a:buFont typeface="Wingdings"/>
              <a:buChar char="è"/>
            </a:pPr>
            <a:r>
              <a:rPr lang="en-US" sz="3600" i="1" dirty="0" smtClean="0"/>
              <a:t>Staphylococcus </a:t>
            </a:r>
            <a:r>
              <a:rPr lang="en-US" sz="3600" i="1" dirty="0" err="1" smtClean="0"/>
              <a:t>Aureus</a:t>
            </a:r>
            <a:r>
              <a:rPr lang="en-US" sz="3600" i="1" dirty="0" smtClean="0"/>
              <a:t> </a:t>
            </a:r>
            <a:r>
              <a:rPr lang="en-US" sz="3600" dirty="0" smtClean="0"/>
              <a:t>and </a:t>
            </a:r>
            <a:r>
              <a:rPr lang="en-US" sz="3600" i="1" dirty="0" smtClean="0"/>
              <a:t>Streptococcus </a:t>
            </a:r>
            <a:r>
              <a:rPr lang="en-US" sz="3600" i="1" dirty="0" err="1" smtClean="0"/>
              <a:t>Pneumoniae</a:t>
            </a:r>
            <a:r>
              <a:rPr lang="en-US" sz="3600" i="1" dirty="0" smtClean="0"/>
              <a:t>  </a:t>
            </a:r>
            <a:r>
              <a:rPr lang="en-US" sz="3600" dirty="0" smtClean="0"/>
              <a:t>are the main agents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7724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prolonged course of IV antibiotics is the cornerstone. </a:t>
            </a:r>
          </a:p>
          <a:p>
            <a:r>
              <a:rPr lang="en-US" sz="3200" dirty="0" smtClean="0"/>
              <a:t>The initial choice of antibiotics base on local epidemiologic and microbiological results.</a:t>
            </a:r>
          </a:p>
          <a:p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ndi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986315"/>
            <a:ext cx="8553236" cy="3115067"/>
          </a:xfrm>
        </p:spPr>
      </p:pic>
      <p:pic>
        <p:nvPicPr>
          <p:cNvPr id="5" name="Content Placeholder 3" descr="kendi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"/>
            <a:ext cx="3048000" cy="280951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uidelin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067800" cy="42904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ideline 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3137"/>
            <a:ext cx="9100402" cy="61176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1676400"/>
            <a:ext cx="7848600" cy="31242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alibri" pitchFamily="34" charset="0"/>
              <a:buChar char="+"/>
            </a:pP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Staphylococcus </a:t>
            </a:r>
            <a:r>
              <a:rPr lang="en-US" sz="3200" i="1" dirty="0" err="1" smtClean="0">
                <a:solidFill>
                  <a:schemeClr val="accent2">
                    <a:lumMod val="50000"/>
                  </a:schemeClr>
                </a:solidFill>
              </a:rPr>
              <a:t>Aureus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Panton Valentine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Leukocidin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(+)</a:t>
            </a:r>
          </a:p>
          <a:p>
            <a:pPr>
              <a:buFont typeface="Calibri" pitchFamily="34" charset="0"/>
              <a:buChar char="+"/>
            </a:pP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Anaerobic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jjjjjjjjjjjjjj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7540" y="76200"/>
            <a:ext cx="9020260" cy="5697774"/>
          </a:xfrm>
        </p:spPr>
      </p:pic>
      <p:sp>
        <p:nvSpPr>
          <p:cNvPr id="8" name="Rounded Rectangle 7"/>
          <p:cNvSpPr/>
          <p:nvPr/>
        </p:nvSpPr>
        <p:spPr>
          <a:xfrm>
            <a:off x="3733800" y="4038600"/>
            <a:ext cx="5029200" cy="2590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51% were documented </a:t>
            </a:r>
          </a:p>
          <a:p>
            <a:pPr>
              <a:buFont typeface="Calibri" pitchFamily="34" charset="0"/>
              <a:buChar char="+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Staphylococcus </a:t>
            </a:r>
            <a:r>
              <a:rPr lang="en-US" sz="2400" i="1" dirty="0" err="1" smtClean="0">
                <a:solidFill>
                  <a:schemeClr val="accent2">
                    <a:lumMod val="50000"/>
                  </a:schemeClr>
                </a:solidFill>
              </a:rPr>
              <a:t>Aureus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( 61,9%)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(all Panton Valentine </a:t>
            </a:r>
            <a:r>
              <a:rPr lang="en-US" sz="2400" i="1" dirty="0" err="1" smtClean="0">
                <a:solidFill>
                  <a:schemeClr val="accent2">
                    <a:lumMod val="50000"/>
                  </a:schemeClr>
                </a:solidFill>
              </a:rPr>
              <a:t>Leukocidin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positive)</a:t>
            </a:r>
          </a:p>
          <a:p>
            <a:pPr>
              <a:buFont typeface="Calibri" pitchFamily="34" charset="0"/>
              <a:buChar char="+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Streptococcus </a:t>
            </a:r>
            <a:r>
              <a:rPr lang="en-US" sz="2400" i="1" dirty="0" err="1" smtClean="0">
                <a:solidFill>
                  <a:schemeClr val="accent2">
                    <a:lumMod val="50000"/>
                  </a:schemeClr>
                </a:solidFill>
              </a:rPr>
              <a:t>Pneumoniae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( 33,3%)</a:t>
            </a:r>
          </a:p>
          <a:p>
            <a:pPr>
              <a:buFont typeface="Calibri" pitchFamily="34" charset="0"/>
              <a:buChar char="+"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Anaerobic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(4,8%)</a:t>
            </a:r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vl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" y="304800"/>
            <a:ext cx="9029700" cy="6172200"/>
          </a:xfrm>
        </p:spPr>
      </p:pic>
      <p:pic>
        <p:nvPicPr>
          <p:cNvPr id="5" name="Content Placeholder 3" descr="pv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48200"/>
            <a:ext cx="90678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dsdssdsadads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622" y="381000"/>
            <a:ext cx="8770978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cs typeface="Arial" pitchFamily="34" charset="0"/>
              </a:rPr>
              <a:t>CONTENTS</a:t>
            </a:r>
            <a:endParaRPr lang="en-US" sz="4800" b="1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133600"/>
            <a:ext cx="7772400" cy="3505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Definition </a:t>
            </a:r>
          </a:p>
          <a:p>
            <a:r>
              <a:rPr lang="en-US" sz="4000" smtClean="0"/>
              <a:t>Pathogens</a:t>
            </a:r>
            <a:endParaRPr lang="en-US" sz="4000" dirty="0" smtClean="0"/>
          </a:p>
          <a:p>
            <a:r>
              <a:rPr lang="en-US" sz="4000" dirty="0" smtClean="0"/>
              <a:t>Treatment</a:t>
            </a:r>
          </a:p>
          <a:p>
            <a:r>
              <a:rPr lang="en-US" sz="4000" smtClean="0"/>
              <a:t>Conclusions</a:t>
            </a:r>
            <a:endParaRPr lang="en-US" sz="4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066800" y="3124200"/>
            <a:ext cx="7620000" cy="2895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April to June 2017</a:t>
            </a:r>
          </a:p>
          <a:p>
            <a:pPr>
              <a:buFont typeface="Wingdings"/>
              <a:buChar char="à"/>
            </a:pPr>
            <a:r>
              <a:rPr lang="en-US" sz="4000" dirty="0" smtClean="0"/>
              <a:t>Total :281 cases</a:t>
            </a:r>
          </a:p>
          <a:p>
            <a:pPr>
              <a:buFont typeface="Wingdings"/>
              <a:buChar char="à"/>
            </a:pPr>
            <a:r>
              <a:rPr lang="en-US" sz="4000" dirty="0" smtClean="0"/>
              <a:t> </a:t>
            </a:r>
            <a:r>
              <a:rPr lang="en-US" sz="4000" i="1" dirty="0" smtClean="0"/>
              <a:t>Staphylococcus </a:t>
            </a:r>
            <a:r>
              <a:rPr lang="en-US" sz="4000" i="1" dirty="0" err="1" smtClean="0"/>
              <a:t>Aureus</a:t>
            </a:r>
            <a:r>
              <a:rPr lang="en-US" sz="4000" i="1" dirty="0" smtClean="0"/>
              <a:t> </a:t>
            </a:r>
            <a:r>
              <a:rPr lang="en-US" sz="4000" dirty="0" err="1" smtClean="0"/>
              <a:t>MRSA</a:t>
            </a:r>
            <a:r>
              <a:rPr lang="en-US" sz="4000" dirty="0" smtClean="0"/>
              <a:t> (+) : 83%</a:t>
            </a:r>
          </a:p>
          <a:p>
            <a:endParaRPr lang="en-US" sz="3200" dirty="0"/>
          </a:p>
        </p:txBody>
      </p:sp>
      <p:pic>
        <p:nvPicPr>
          <p:cNvPr id="6" name="Content Placeholder 3" descr="20_04_2016_08_02_47_87767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609599"/>
            <a:ext cx="2409825" cy="218083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4582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ym typeface="Wingdings" pitchFamily="2" charset="2"/>
              </a:rPr>
              <a:t> C</a:t>
            </a:r>
            <a:r>
              <a:rPr lang="vi-VN" sz="3600" dirty="0" smtClean="0"/>
              <a:t>lindamycine, </a:t>
            </a:r>
            <a:r>
              <a:rPr lang="en-US" sz="3600" dirty="0" smtClean="0"/>
              <a:t>R</a:t>
            </a:r>
            <a:r>
              <a:rPr lang="vi-VN" sz="3600" dirty="0" smtClean="0"/>
              <a:t>ifampicine, </a:t>
            </a:r>
            <a:r>
              <a:rPr lang="en-US" sz="3600" dirty="0" smtClean="0"/>
              <a:t>L</a:t>
            </a:r>
            <a:r>
              <a:rPr lang="vi-VN" sz="3600" dirty="0" smtClean="0"/>
              <a:t>inézolide, acid fusidic</a:t>
            </a:r>
            <a:r>
              <a:rPr lang="en-US" sz="3600" dirty="0" smtClean="0"/>
              <a:t> 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inhibit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PVL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(+)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3600" i="1" dirty="0" smtClean="0"/>
              <a:t> </a:t>
            </a:r>
          </a:p>
          <a:p>
            <a:pPr>
              <a:buNone/>
            </a:pPr>
            <a:r>
              <a:rPr lang="en-US" sz="1600" dirty="0" smtClean="0"/>
              <a:t>	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Panton-Valentine </a:t>
            </a:r>
            <a:r>
              <a:rPr lang="en-US" sz="1600" dirty="0" err="1" smtClean="0"/>
              <a:t>Leukocidin</a:t>
            </a:r>
            <a:r>
              <a:rPr lang="en-US" sz="1600" dirty="0" smtClean="0"/>
              <a:t> in the Pathogenesis of Community-associated </a:t>
            </a:r>
            <a:r>
              <a:rPr lang="en-US" sz="1600" dirty="0" err="1" smtClean="0"/>
              <a:t>Methicillin</a:t>
            </a:r>
            <a:r>
              <a:rPr lang="en-US" sz="1600" dirty="0" smtClean="0"/>
              <a:t>-resistant Staphylococcus </a:t>
            </a:r>
            <a:r>
              <a:rPr lang="en-US" sz="1600" dirty="0" err="1" smtClean="0"/>
              <a:t>aureus</a:t>
            </a:r>
            <a:r>
              <a:rPr lang="en-US" sz="1600" dirty="0" smtClean="0"/>
              <a:t> </a:t>
            </a:r>
            <a:r>
              <a:rPr lang="en-US" sz="1600" dirty="0" err="1" smtClean="0"/>
              <a:t>infection;Wen-Tsung</a:t>
            </a:r>
            <a:r>
              <a:rPr lang="en-US" sz="1600" dirty="0" smtClean="0"/>
              <a:t> Lo, </a:t>
            </a:r>
            <a:r>
              <a:rPr lang="en-US" sz="1600" dirty="0" err="1" smtClean="0"/>
              <a:t>Chih-Chien</a:t>
            </a:r>
            <a:r>
              <a:rPr lang="en-US" sz="1600" dirty="0" smtClean="0"/>
              <a:t> Wang Department of Pediatrics, Tri-Service General Hospital, National Defense Medical Center, Taipei, Taiwan. Received May 17, 2010; Elsevier Jun 22, 2010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5344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Initial </a:t>
            </a:r>
            <a:r>
              <a:rPr lang="en-US" sz="2800" dirty="0" err="1" smtClean="0"/>
              <a:t>treatnent</a:t>
            </a:r>
            <a:r>
              <a:rPr lang="en-US" sz="2800" dirty="0" smtClean="0"/>
              <a:t> like complicated CAP</a:t>
            </a:r>
          </a:p>
          <a:p>
            <a:r>
              <a:rPr lang="en-US" sz="2800" dirty="0" err="1" smtClean="0">
                <a:hlinkClick r:id="rId2" action="ppaction://hlinkfile"/>
              </a:rPr>
              <a:t>Ceftriaxone</a:t>
            </a:r>
            <a:r>
              <a:rPr lang="en-US" sz="2800" dirty="0" smtClean="0"/>
              <a:t> 100 mg/kg IV in two divided doses up to a maximum dose of 4 g/day, OR </a:t>
            </a:r>
            <a:r>
              <a:rPr lang="en-US" sz="2800" dirty="0" err="1" smtClean="0">
                <a:hlinkClick r:id="rId3" action="ppaction://hlinkfile"/>
              </a:rPr>
              <a:t>Cefotaxime</a:t>
            </a:r>
            <a:r>
              <a:rPr lang="en-US" sz="2800" dirty="0" smtClean="0"/>
              <a:t> 150 mg/kg per day IV in four divided doses up to a maximum of 10 g/day, </a:t>
            </a:r>
            <a:r>
              <a:rPr lang="en-US" sz="2800" b="1" u="sng" dirty="0" smtClean="0"/>
              <a:t>PLUS </a:t>
            </a:r>
            <a:r>
              <a:rPr lang="en-US" sz="2800" u="sng" dirty="0" err="1" smtClean="0">
                <a:hlinkClick r:id="rId4" action="ppaction://hlinkfile"/>
              </a:rPr>
              <a:t>Clindamycin</a:t>
            </a:r>
            <a:r>
              <a:rPr lang="en-US" sz="2800" u="sng" dirty="0" smtClean="0"/>
              <a:t> </a:t>
            </a:r>
            <a:r>
              <a:rPr lang="en-US" sz="2800" dirty="0" smtClean="0"/>
              <a:t>30 to 40 mg/kg per day IV in three or four divided doses to a maximum of 1 to 2 g/day if </a:t>
            </a:r>
            <a:r>
              <a:rPr lang="en-US" sz="2800" i="1" dirty="0" smtClean="0"/>
              <a:t>S. </a:t>
            </a:r>
            <a:r>
              <a:rPr lang="en-US" sz="2800" i="1" dirty="0" err="1" smtClean="0"/>
              <a:t>aureus</a:t>
            </a:r>
            <a:r>
              <a:rPr lang="en-US" sz="2800" dirty="0" smtClean="0"/>
              <a:t> or anaerobes are a consideration.</a:t>
            </a:r>
          </a:p>
          <a:p>
            <a:r>
              <a:rPr lang="en-US" sz="2800" dirty="0" err="1" smtClean="0">
                <a:hlinkClick r:id="rId5" action="ppaction://hlinkfile"/>
              </a:rPr>
              <a:t>Vancomycin</a:t>
            </a:r>
            <a:r>
              <a:rPr lang="en-US" sz="2800" dirty="0" smtClean="0"/>
              <a:t> 40 to 60 mg/kg per day IV in three or four divided doses up to a maximum of 4 g/day is an alternative to </a:t>
            </a:r>
            <a:r>
              <a:rPr lang="en-US" sz="2800" dirty="0" err="1" smtClean="0">
                <a:hlinkClick r:id="rId4" action="ppaction://hlinkfile"/>
              </a:rPr>
              <a:t>Clindamycin</a:t>
            </a:r>
            <a:r>
              <a:rPr lang="en-US" sz="2800" dirty="0" smtClean="0"/>
              <a:t> if the patient is allergic to </a:t>
            </a:r>
            <a:r>
              <a:rPr lang="en-US" sz="2800" dirty="0" err="1" smtClean="0"/>
              <a:t>clindamycin</a:t>
            </a:r>
            <a:r>
              <a:rPr lang="en-US" sz="2800" dirty="0" smtClean="0"/>
              <a:t> or if </a:t>
            </a:r>
            <a:r>
              <a:rPr lang="en-US" sz="2800" dirty="0" err="1" smtClean="0"/>
              <a:t>clindamycin</a:t>
            </a:r>
            <a:r>
              <a:rPr lang="en-US" sz="2800" dirty="0" smtClean="0"/>
              <a:t>-resistant </a:t>
            </a:r>
            <a:r>
              <a:rPr lang="en-US" sz="2800" i="1" dirty="0" smtClean="0"/>
              <a:t>S. </a:t>
            </a:r>
            <a:r>
              <a:rPr lang="en-US" sz="2800" i="1" dirty="0" err="1" smtClean="0"/>
              <a:t>aureus</a:t>
            </a:r>
            <a:r>
              <a:rPr lang="en-US" sz="2800" dirty="0" smtClean="0"/>
              <a:t> is prevalent in the community.				           			[</a:t>
            </a:r>
            <a:r>
              <a:rPr lang="en-US" sz="2800" dirty="0" err="1" smtClean="0"/>
              <a:t>uptodate2017</a:t>
            </a:r>
            <a:r>
              <a:rPr lang="en-US" sz="2800" dirty="0" smtClean="0"/>
              <a:t>]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4114800"/>
          </a:xfrm>
        </p:spPr>
        <p:txBody>
          <a:bodyPr>
            <a:noAutofit/>
          </a:bodyPr>
          <a:lstStyle/>
          <a:p>
            <a:r>
              <a:rPr lang="en-US" sz="3600" smtClean="0"/>
              <a:t>The </a:t>
            </a:r>
            <a:r>
              <a:rPr lang="en-US" sz="3600" dirty="0" smtClean="0"/>
              <a:t>duration is determined by the clinical response but is usually a </a:t>
            </a:r>
            <a:r>
              <a:rPr lang="en-US" sz="3600" u="sng" dirty="0" smtClean="0">
                <a:solidFill>
                  <a:srgbClr val="FF0000"/>
                </a:solidFill>
              </a:rPr>
              <a:t>total of four weeks or two weeks after the patient is </a:t>
            </a:r>
            <a:r>
              <a:rPr lang="en-US" sz="3600" u="sng" dirty="0" err="1" smtClean="0">
                <a:solidFill>
                  <a:srgbClr val="FF0000"/>
                </a:solidFill>
              </a:rPr>
              <a:t>afebrile</a:t>
            </a:r>
            <a:r>
              <a:rPr lang="en-US" sz="3600" u="sng" dirty="0" smtClean="0">
                <a:solidFill>
                  <a:srgbClr val="FF0000"/>
                </a:solidFill>
              </a:rPr>
              <a:t> and has improved clinically.</a:t>
            </a:r>
          </a:p>
          <a:p>
            <a:pPr lvl="2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			  		</a:t>
            </a:r>
            <a:r>
              <a:rPr lang="en-US" sz="2800" dirty="0" smtClean="0"/>
              <a:t>[</a:t>
            </a:r>
            <a:r>
              <a:rPr lang="en-US" sz="2800" dirty="0" err="1" smtClean="0"/>
              <a:t>uptodate2017</a:t>
            </a:r>
            <a:r>
              <a:rPr lang="en-US" sz="2800" dirty="0" smtClean="0"/>
              <a:t>]</a:t>
            </a:r>
            <a:endParaRPr lang="en-US" sz="2800" u="sng" dirty="0" smtClean="0"/>
          </a:p>
          <a:p>
            <a:endParaRPr lang="en-US" sz="3600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Role of surgery on NP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058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Surgical intervention for NP </a:t>
            </a:r>
            <a:r>
              <a:rPr lang="en-US" sz="3200" b="1" dirty="0" smtClean="0"/>
              <a:t>should be avoided</a:t>
            </a:r>
          </a:p>
          <a:p>
            <a:pPr>
              <a:buNone/>
            </a:pPr>
            <a:r>
              <a:rPr lang="en-US" sz="3200" dirty="0" smtClean="0"/>
              <a:t>as NP usually has an excellent outcome in children.</a:t>
            </a:r>
          </a:p>
          <a:p>
            <a:pPr>
              <a:buNone/>
            </a:pPr>
            <a:r>
              <a:rPr lang="en-US" sz="3200" dirty="0" smtClean="0"/>
              <a:t> (B-II). </a:t>
            </a:r>
            <a:r>
              <a:rPr lang="en-US" sz="2800" dirty="0" smtClean="0"/>
              <a:t>(American Pediatric Surgical Association)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63292"/>
            <a:ext cx="8305800" cy="389450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rr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763000" cy="39624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58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  	 </a:t>
            </a:r>
            <a:r>
              <a:rPr lang="en-US" sz="3600" dirty="0" smtClean="0"/>
              <a:t>The suggestion is based on the evidence that drainage of necrotic  lung  tissue actually  led  to  the development of </a:t>
            </a:r>
            <a:r>
              <a:rPr lang="en-US" sz="3600" dirty="0" err="1" smtClean="0"/>
              <a:t>bronchopleural</a:t>
            </a:r>
            <a:r>
              <a:rPr lang="en-US" sz="3600" dirty="0" smtClean="0"/>
              <a:t> fistula.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3400" y="1676400"/>
            <a:ext cx="762000" cy="533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 smtClean="0"/>
              <a:t>COMLICATIONS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SEPSIS , SEPTIC shock</a:t>
            </a:r>
          </a:p>
          <a:p>
            <a:r>
              <a:rPr lang="en-US" sz="3600" dirty="0" smtClean="0"/>
              <a:t>Pleural effusion/</a:t>
            </a:r>
            <a:r>
              <a:rPr lang="en-US" sz="3600" dirty="0" err="1" smtClean="0"/>
              <a:t>Empyema</a:t>
            </a:r>
            <a:endParaRPr lang="en-US" sz="3600" dirty="0" smtClean="0"/>
          </a:p>
          <a:p>
            <a:r>
              <a:rPr lang="en-US" sz="3600" dirty="0" err="1" smtClean="0"/>
              <a:t>Pneumothorax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Bronchopleural</a:t>
            </a:r>
            <a:r>
              <a:rPr lang="en-US" sz="3600" dirty="0" smtClean="0"/>
              <a:t> fistula</a:t>
            </a:r>
          </a:p>
          <a:p>
            <a:r>
              <a:rPr lang="en-US" sz="3600" dirty="0" err="1" smtClean="0"/>
              <a:t>Pneumatocele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OUTCOME</a:t>
            </a:r>
            <a:endParaRPr lang="en-US" sz="6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smtClean="0"/>
              <a:t>DEFINITION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Necrotizing </a:t>
            </a:r>
            <a:r>
              <a:rPr lang="en-US" sz="4000" dirty="0" err="1" smtClean="0"/>
              <a:t>pnemonia</a:t>
            </a:r>
            <a:r>
              <a:rPr lang="en-US" sz="4000" dirty="0" smtClean="0"/>
              <a:t> is defined as necrosis of the pulmonary tissue and formation of </a:t>
            </a:r>
            <a:r>
              <a:rPr lang="en-US" sz="4000" dirty="0" err="1" smtClean="0"/>
              <a:t>lolitary</a:t>
            </a:r>
            <a:r>
              <a:rPr lang="en-US" sz="4000" dirty="0" smtClean="0"/>
              <a:t> or multiple small cavities(&lt;2 cm) containing necrotic debris or fluid.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8392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Long-term clinical outcomes are  excellent.</a:t>
            </a:r>
          </a:p>
          <a:p>
            <a:r>
              <a:rPr lang="en-US" sz="3200" dirty="0" smtClean="0"/>
              <a:t>Pulmonary function testing had essentially normal result.</a:t>
            </a:r>
          </a:p>
          <a:p>
            <a:r>
              <a:rPr lang="en-US" sz="3200" dirty="0" smtClean="0"/>
              <a:t>Chest radiographs and CT scans have shown almost complete </a:t>
            </a:r>
            <a:r>
              <a:rPr lang="en-US" sz="3200" dirty="0" err="1" smtClean="0"/>
              <a:t>normalisation</a:t>
            </a:r>
            <a:r>
              <a:rPr lang="en-US" sz="3200" dirty="0" smtClean="0"/>
              <a:t> of pulmonary parenchyma.</a:t>
            </a:r>
          </a:p>
          <a:p>
            <a:pPr>
              <a:buNone/>
            </a:pPr>
            <a:endParaRPr lang="en-US" sz="3200" dirty="0" smtClean="0"/>
          </a:p>
          <a:p>
            <a:pPr lvl="1">
              <a:buNone/>
            </a:pPr>
            <a:r>
              <a:rPr lang="en-US" sz="2000" dirty="0" smtClean="0"/>
              <a:t>    </a:t>
            </a:r>
            <a:r>
              <a:rPr lang="en-US" sz="1800" dirty="0" smtClean="0"/>
              <a:t>(</a:t>
            </a:r>
            <a:r>
              <a:rPr lang="en-US" sz="1800" dirty="0" err="1" smtClean="0"/>
              <a:t>G.S.</a:t>
            </a:r>
            <a:r>
              <a:rPr lang="en-US" sz="1800" dirty="0" smtClean="0"/>
              <a:t> </a:t>
            </a:r>
            <a:r>
              <a:rPr lang="en-US" sz="1800" dirty="0" err="1" smtClean="0"/>
              <a:t>Sawicki</a:t>
            </a:r>
            <a:r>
              <a:rPr lang="en-US" sz="1800" dirty="0" smtClean="0"/>
              <a:t>,+, </a:t>
            </a:r>
            <a:r>
              <a:rPr lang="en-US" sz="1800" dirty="0" err="1" smtClean="0"/>
              <a:t>F.L.</a:t>
            </a:r>
            <a:r>
              <a:rPr lang="en-US" sz="1800" dirty="0" smtClean="0"/>
              <a:t> Lu,+, C. </a:t>
            </a:r>
            <a:r>
              <a:rPr lang="en-US" sz="1800" dirty="0" err="1" smtClean="0"/>
              <a:t>Valim</a:t>
            </a:r>
            <a:r>
              <a:rPr lang="en-US" sz="1800" dirty="0" smtClean="0"/>
              <a:t>, </a:t>
            </a:r>
            <a:r>
              <a:rPr lang="en-US" sz="1800" dirty="0" err="1" smtClean="0"/>
              <a:t>R.H.</a:t>
            </a:r>
            <a:r>
              <a:rPr lang="en-US" sz="1800" dirty="0" smtClean="0"/>
              <a:t> Cleveland" and </a:t>
            </a:r>
            <a:r>
              <a:rPr lang="en-US" sz="1800" dirty="0" err="1" smtClean="0"/>
              <a:t>A.A.</a:t>
            </a:r>
            <a:r>
              <a:rPr lang="en-US" sz="1800" dirty="0" smtClean="0"/>
              <a:t> Colin. </a:t>
            </a:r>
            <a:r>
              <a:rPr lang="en-US" sz="1800" dirty="0" err="1" smtClean="0"/>
              <a:t>Necrotising</a:t>
            </a:r>
            <a:r>
              <a:rPr lang="en-US" sz="1800" dirty="0" smtClean="0"/>
              <a:t> pneumonia is an increasingly J, </a:t>
            </a:r>
            <a:r>
              <a:rPr lang="en-US" sz="1800" dirty="0" err="1" smtClean="0"/>
              <a:t>Bonacorsi</a:t>
            </a:r>
            <a:r>
              <a:rPr lang="en-US" sz="1800" dirty="0" smtClean="0"/>
              <a:t> S, </a:t>
            </a:r>
            <a:r>
              <a:rPr lang="en-US" sz="1800" dirty="0" err="1" smtClean="0"/>
              <a:t>Naudin</a:t>
            </a:r>
            <a:r>
              <a:rPr lang="en-US" sz="1800" dirty="0" smtClean="0"/>
              <a:t> J, et al. Necrotizing pneumonia in children. Redetected complication of pneumonia in children. </a:t>
            </a:r>
            <a:r>
              <a:rPr lang="en-US" sz="1800" dirty="0" err="1" smtClean="0"/>
              <a:t>Eur</a:t>
            </a:r>
            <a:r>
              <a:rPr lang="en-US" sz="1800" dirty="0" smtClean="0"/>
              <a:t> Journals Ltd 2008)</a:t>
            </a:r>
          </a:p>
          <a:p>
            <a:pPr lvl="1"/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Mortality: 6/261 (2,3%)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3200" dirty="0" smtClean="0"/>
              <a:t>(</a:t>
            </a:r>
            <a:r>
              <a:rPr lang="en-US" sz="2000" dirty="0" err="1" smtClean="0"/>
              <a:t>Danial</a:t>
            </a:r>
            <a:r>
              <a:rPr lang="en-US" sz="2000" dirty="0" smtClean="0"/>
              <a:t> </a:t>
            </a:r>
            <a:r>
              <a:rPr lang="en-US" sz="2000" dirty="0" err="1" smtClean="0"/>
              <a:t>Wai</a:t>
            </a:r>
            <a:r>
              <a:rPr lang="en-US" sz="2000" dirty="0" smtClean="0"/>
              <a:t>-Tai KO, Review on </a:t>
            </a:r>
            <a:r>
              <a:rPr lang="en-US" sz="2000" dirty="0" err="1" smtClean="0"/>
              <a:t>paediatric</a:t>
            </a:r>
            <a:r>
              <a:rPr lang="en-US" sz="2000" dirty="0" smtClean="0"/>
              <a:t> </a:t>
            </a:r>
            <a:r>
              <a:rPr lang="en-US" sz="2000" dirty="0" err="1" smtClean="0"/>
              <a:t>necrotising</a:t>
            </a:r>
            <a:r>
              <a:rPr lang="en-US" sz="2000" dirty="0" smtClean="0"/>
              <a:t> pneumonia and its pulmonary co-morbidities, Journal of </a:t>
            </a:r>
            <a:r>
              <a:rPr lang="en-US" sz="2000" dirty="0" err="1" smtClean="0"/>
              <a:t>Paediatric</a:t>
            </a:r>
            <a:r>
              <a:rPr lang="en-US" sz="2000" dirty="0" smtClean="0"/>
              <a:t> </a:t>
            </a:r>
            <a:r>
              <a:rPr lang="en-US" sz="2000" dirty="0" err="1" smtClean="0"/>
              <a:t>Respirology</a:t>
            </a:r>
            <a:r>
              <a:rPr lang="en-US" sz="2000" dirty="0" smtClean="0"/>
              <a:t> and Critical Care, December 2014)</a:t>
            </a:r>
            <a:r>
              <a:rPr lang="en-US" sz="2800" dirty="0" smtClean="0"/>
              <a:t> </a:t>
            </a:r>
          </a:p>
          <a:p>
            <a:endParaRPr lang="en-US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Necrotizing pneumonia is the complication of pneumonia in children.</a:t>
            </a:r>
          </a:p>
          <a:p>
            <a:r>
              <a:rPr lang="en-US" sz="3200" dirty="0" smtClean="0"/>
              <a:t>Pathogens: </a:t>
            </a:r>
            <a:r>
              <a:rPr lang="en-US" sz="3200" i="1" dirty="0" smtClean="0"/>
              <a:t>Staphylococcus </a:t>
            </a:r>
            <a:r>
              <a:rPr lang="en-US" sz="3200" i="1" dirty="0" err="1" smtClean="0"/>
              <a:t>Aureus</a:t>
            </a:r>
            <a:r>
              <a:rPr lang="en-US" sz="3200" i="1" dirty="0" smtClean="0"/>
              <a:t>  (</a:t>
            </a:r>
            <a:r>
              <a:rPr lang="en-US" sz="3200" i="1" dirty="0" err="1" smtClean="0"/>
              <a:t>MRSA-PVL</a:t>
            </a:r>
            <a:r>
              <a:rPr lang="en-US" sz="3200" i="1" dirty="0" smtClean="0"/>
              <a:t>(+))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	 </a:t>
            </a:r>
            <a:r>
              <a:rPr lang="en-US" sz="3200" i="1" dirty="0" smtClean="0"/>
              <a:t>Streptococcus </a:t>
            </a:r>
            <a:r>
              <a:rPr lang="en-US" sz="3200" i="1" dirty="0" err="1" smtClean="0"/>
              <a:t>Pneumoniae</a:t>
            </a:r>
            <a:r>
              <a:rPr lang="en-US" sz="3200" i="1" dirty="0" smtClean="0"/>
              <a:t> </a:t>
            </a:r>
          </a:p>
          <a:p>
            <a:pPr>
              <a:buNone/>
            </a:pPr>
            <a:r>
              <a:rPr lang="en-US" sz="3200" i="1" dirty="0" smtClean="0"/>
              <a:t>			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 Anaerobic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3200" dirty="0" smtClean="0"/>
          </a:p>
          <a:p>
            <a:r>
              <a:rPr lang="en-US" sz="3200" dirty="0" smtClean="0"/>
              <a:t>Antibiotic is the main therapy (</a:t>
            </a:r>
            <a:r>
              <a:rPr lang="en-US" sz="3200" dirty="0" err="1" smtClean="0"/>
              <a:t>Clindamycin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Duration of treatment : 4 weeks or 2 weeks after the patient is </a:t>
            </a:r>
            <a:r>
              <a:rPr lang="en-US" sz="3200" dirty="0" err="1" smtClean="0"/>
              <a:t>afebrile</a:t>
            </a:r>
            <a:r>
              <a:rPr lang="en-US" sz="3200" dirty="0" smtClean="0"/>
              <a:t> and has improved clinically.</a:t>
            </a:r>
          </a:p>
          <a:p>
            <a:r>
              <a:rPr lang="en-US" sz="3200" dirty="0" smtClean="0"/>
              <a:t>Surgical intervention for NP should be avoided.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Reference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77200" cy="5257800"/>
          </a:xfrm>
        </p:spPr>
        <p:txBody>
          <a:bodyPr>
            <a:no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Uptodate</a:t>
            </a:r>
            <a:r>
              <a:rPr lang="en-US" sz="1400" dirty="0" smtClean="0"/>
              <a:t> 2017</a:t>
            </a:r>
          </a:p>
          <a:p>
            <a:r>
              <a:rPr lang="en-US" sz="1400" dirty="0" smtClean="0"/>
              <a:t>Liu, C., et al., Clinical practice guidelines by the infectious diseases society of </a:t>
            </a:r>
            <a:r>
              <a:rPr lang="en-US" sz="1400" dirty="0" err="1" smtClean="0"/>
              <a:t>america</a:t>
            </a:r>
            <a:r>
              <a:rPr lang="en-US" sz="1400" dirty="0" smtClean="0"/>
              <a:t> for the treatment of </a:t>
            </a:r>
            <a:r>
              <a:rPr lang="en-US" sz="1400" dirty="0" err="1" smtClean="0"/>
              <a:t>methicillin</a:t>
            </a:r>
            <a:r>
              <a:rPr lang="en-US" sz="1400" dirty="0" smtClean="0"/>
              <a:t>-resistant Staphylococcus </a:t>
            </a:r>
            <a:r>
              <a:rPr lang="en-US" sz="1400" dirty="0" err="1" smtClean="0"/>
              <a:t>aureus</a:t>
            </a:r>
            <a:r>
              <a:rPr lang="en-US" sz="1400" dirty="0" smtClean="0"/>
              <a:t> infections in adults and children. </a:t>
            </a:r>
            <a:r>
              <a:rPr lang="en-US" sz="1400" dirty="0" err="1" smtClean="0"/>
              <a:t>Clin</a:t>
            </a:r>
            <a:r>
              <a:rPr lang="en-US" sz="1400" dirty="0" smtClean="0"/>
              <a:t> Infect </a:t>
            </a:r>
            <a:r>
              <a:rPr lang="en-US" sz="1400" dirty="0" err="1" smtClean="0"/>
              <a:t>Dis</a:t>
            </a:r>
            <a:r>
              <a:rPr lang="en-US" sz="1400" dirty="0" smtClean="0"/>
              <a:t>, 2010</a:t>
            </a:r>
          </a:p>
          <a:p>
            <a:r>
              <a:rPr lang="en-US" sz="1400" dirty="0" err="1" smtClean="0"/>
              <a:t>G.S.</a:t>
            </a:r>
            <a:r>
              <a:rPr lang="en-US" sz="1400" dirty="0" smtClean="0"/>
              <a:t> </a:t>
            </a:r>
            <a:r>
              <a:rPr lang="en-US" sz="1400" dirty="0" err="1" smtClean="0"/>
              <a:t>Sawicki</a:t>
            </a:r>
            <a:r>
              <a:rPr lang="en-US" sz="1400" dirty="0" smtClean="0"/>
              <a:t>,+, </a:t>
            </a:r>
            <a:r>
              <a:rPr lang="en-US" sz="1400" dirty="0" err="1" smtClean="0"/>
              <a:t>F.L.</a:t>
            </a:r>
            <a:r>
              <a:rPr lang="en-US" sz="1400" dirty="0" smtClean="0"/>
              <a:t> Lu,+, C. </a:t>
            </a:r>
            <a:r>
              <a:rPr lang="en-US" sz="1400" dirty="0" err="1" smtClean="0"/>
              <a:t>Valim</a:t>
            </a:r>
            <a:r>
              <a:rPr lang="en-US" sz="1400" dirty="0" smtClean="0"/>
              <a:t>, </a:t>
            </a:r>
            <a:r>
              <a:rPr lang="en-US" sz="1400" dirty="0" err="1" smtClean="0"/>
              <a:t>R.H.</a:t>
            </a:r>
            <a:r>
              <a:rPr lang="en-US" sz="1400" dirty="0" smtClean="0"/>
              <a:t> Cleveland" and </a:t>
            </a:r>
            <a:r>
              <a:rPr lang="en-US" sz="1400" dirty="0" err="1" smtClean="0"/>
              <a:t>A.A.</a:t>
            </a:r>
            <a:r>
              <a:rPr lang="en-US" sz="1400" dirty="0" smtClean="0"/>
              <a:t> Colin. </a:t>
            </a:r>
            <a:r>
              <a:rPr lang="en-US" sz="1400" dirty="0" err="1" smtClean="0"/>
              <a:t>Necrotising</a:t>
            </a:r>
            <a:r>
              <a:rPr lang="en-US" sz="1400" dirty="0" smtClean="0"/>
              <a:t> pneumonia is an increasingly J, </a:t>
            </a:r>
            <a:r>
              <a:rPr lang="en-US" sz="1400" dirty="0" err="1" smtClean="0"/>
              <a:t>Bonacorsi</a:t>
            </a:r>
            <a:r>
              <a:rPr lang="en-US" sz="1400" dirty="0" smtClean="0"/>
              <a:t> S, </a:t>
            </a:r>
            <a:r>
              <a:rPr lang="en-US" sz="1400" dirty="0" err="1" smtClean="0"/>
              <a:t>Naudin</a:t>
            </a:r>
            <a:r>
              <a:rPr lang="en-US" sz="1400" dirty="0" smtClean="0"/>
              <a:t> J, et al. Necrotizing pneumonia in children. Redetected complication of pneumonia in children. </a:t>
            </a:r>
            <a:r>
              <a:rPr lang="en-US" sz="1400" dirty="0" err="1" smtClean="0"/>
              <a:t>Eur</a:t>
            </a:r>
            <a:r>
              <a:rPr lang="en-US" sz="1400" dirty="0" smtClean="0"/>
              <a:t> Journals Ltd 2008</a:t>
            </a:r>
          </a:p>
          <a:p>
            <a:r>
              <a:rPr lang="en-US" sz="1400" dirty="0" smtClean="0"/>
              <a:t>Lemaitre C, </a:t>
            </a:r>
            <a:r>
              <a:rPr lang="en-US" sz="1400" dirty="0" err="1" smtClean="0"/>
              <a:t>Angoulvant</a:t>
            </a:r>
            <a:r>
              <a:rPr lang="en-US" sz="1400" dirty="0" smtClean="0"/>
              <a:t> F, Gabor F, </a:t>
            </a:r>
            <a:r>
              <a:rPr lang="en-US" sz="1400" dirty="0" err="1" smtClean="0"/>
              <a:t>Makhoul</a:t>
            </a:r>
            <a:r>
              <a:rPr lang="en-US" sz="1400" dirty="0" smtClean="0"/>
              <a:t> port of 41 cases between 2006 and 2011 in a French tertiary care center. </a:t>
            </a:r>
            <a:r>
              <a:rPr lang="en-US" sz="1400" dirty="0" err="1" smtClean="0"/>
              <a:t>Pediatr</a:t>
            </a:r>
            <a:r>
              <a:rPr lang="en-US" sz="1400" dirty="0" smtClean="0"/>
              <a:t> Infect </a:t>
            </a:r>
            <a:r>
              <a:rPr lang="en-US" sz="1400" dirty="0" err="1" smtClean="0"/>
              <a:t>Dis</a:t>
            </a:r>
            <a:r>
              <a:rPr lang="en-US" sz="1400" dirty="0" smtClean="0"/>
              <a:t> J. 2013.</a:t>
            </a:r>
          </a:p>
          <a:p>
            <a:r>
              <a:rPr lang="en-US" sz="1400" dirty="0" smtClean="0"/>
              <a:t>Tsai Y-F, Ku Y-H. Necrotizing pneumonia: a rare complication of pneumonia requiring special consideration. </a:t>
            </a:r>
            <a:r>
              <a:rPr lang="en-US" sz="1400" dirty="0" err="1" smtClean="0"/>
              <a:t>Curr</a:t>
            </a:r>
            <a:r>
              <a:rPr lang="en-US" sz="1400" dirty="0" smtClean="0"/>
              <a:t> </a:t>
            </a:r>
            <a:r>
              <a:rPr lang="en-US" sz="1400" dirty="0" err="1" smtClean="0"/>
              <a:t>Opin</a:t>
            </a:r>
            <a:r>
              <a:rPr lang="en-US" sz="1400" dirty="0" smtClean="0"/>
              <a:t> </a:t>
            </a:r>
            <a:r>
              <a:rPr lang="en-US" sz="1400" dirty="0" err="1" smtClean="0"/>
              <a:t>Pulm</a:t>
            </a:r>
            <a:r>
              <a:rPr lang="en-US" sz="1400" dirty="0" smtClean="0"/>
              <a:t> Med. 2012</a:t>
            </a:r>
          </a:p>
          <a:p>
            <a:r>
              <a:rPr lang="en-US" sz="1400" dirty="0" smtClean="0"/>
              <a:t> L. </a:t>
            </a:r>
            <a:r>
              <a:rPr lang="en-US" sz="1400" dirty="0" err="1" smtClean="0"/>
              <a:t>López</a:t>
            </a:r>
            <a:r>
              <a:rPr lang="en-US" sz="1400" dirty="0" smtClean="0"/>
              <a:t> </a:t>
            </a:r>
            <a:r>
              <a:rPr lang="en-US" sz="1400" dirty="0" err="1" smtClean="0"/>
              <a:t>González</a:t>
            </a:r>
            <a:r>
              <a:rPr lang="en-US" sz="1400" dirty="0" smtClean="0"/>
              <a:t>, I. </a:t>
            </a:r>
            <a:r>
              <a:rPr lang="en-US" sz="1400" dirty="0" err="1" smtClean="0"/>
              <a:t>Herráez</a:t>
            </a:r>
            <a:r>
              <a:rPr lang="en-US" sz="1400" dirty="0" smtClean="0"/>
              <a:t> Ortega, L. </a:t>
            </a:r>
            <a:r>
              <a:rPr lang="en-US" sz="1400" dirty="0" err="1" smtClean="0"/>
              <a:t>González</a:t>
            </a:r>
            <a:r>
              <a:rPr lang="en-US" sz="1400" dirty="0" smtClean="0"/>
              <a:t> </a:t>
            </a:r>
            <a:r>
              <a:rPr lang="en-US" sz="1400" dirty="0" err="1" smtClean="0"/>
              <a:t>Pastrana</a:t>
            </a:r>
            <a:r>
              <a:rPr lang="en-US" sz="1400" dirty="0" smtClean="0"/>
              <a:t>, </a:t>
            </a:r>
            <a:r>
              <a:rPr lang="en-US" sz="1400" dirty="0" err="1" smtClean="0"/>
              <a:t>E.Zorita</a:t>
            </a:r>
            <a:r>
              <a:rPr lang="en-US" sz="1400" dirty="0" smtClean="0"/>
              <a:t> </a:t>
            </a:r>
            <a:r>
              <a:rPr lang="en-US" sz="1400" dirty="0" err="1" smtClean="0"/>
              <a:t>Argüero</a:t>
            </a:r>
            <a:r>
              <a:rPr lang="en-US" sz="1400" dirty="0" smtClean="0"/>
              <a:t>, C. Cordero </a:t>
            </a:r>
            <a:r>
              <a:rPr lang="en-US" sz="1400" dirty="0" err="1" smtClean="0"/>
              <a:t>Lares</a:t>
            </a:r>
            <a:r>
              <a:rPr lang="en-US" sz="1400" dirty="0" smtClean="0"/>
              <a:t>, R. Management of necrotizing pneumonia in children. </a:t>
            </a:r>
            <a:r>
              <a:rPr lang="en-US" sz="1400" dirty="0" err="1" smtClean="0"/>
              <a:t>ECR</a:t>
            </a:r>
            <a:r>
              <a:rPr lang="en-US" sz="1400" dirty="0" smtClean="0"/>
              <a:t> 2012</a:t>
            </a:r>
          </a:p>
          <a:p>
            <a:r>
              <a:rPr lang="en-US" sz="1400" dirty="0" smtClean="0"/>
              <a:t>Kyung Mi </a:t>
            </a:r>
            <a:r>
              <a:rPr lang="en-US" sz="1400" dirty="0" err="1" smtClean="0"/>
              <a:t>Park,</a:t>
            </a:r>
            <a:r>
              <a:rPr lang="en-US" sz="1400" baseline="30000" dirty="0" err="1" smtClean="0"/>
              <a:t>1</a:t>
            </a:r>
            <a:r>
              <a:rPr lang="en-US" sz="1400" dirty="0" smtClean="0"/>
              <a:t> </a:t>
            </a:r>
            <a:r>
              <a:rPr lang="en-US" sz="1400" dirty="0" err="1" smtClean="0"/>
              <a:t>Seung</a:t>
            </a:r>
            <a:r>
              <a:rPr lang="en-US" sz="1400" dirty="0" smtClean="0"/>
              <a:t> Kook </a:t>
            </a:r>
            <a:r>
              <a:rPr lang="en-US" sz="1400" dirty="0" err="1" smtClean="0"/>
              <a:t>Son,</a:t>
            </a:r>
            <a:r>
              <a:rPr lang="en-US" sz="1400" baseline="30000" dirty="0" err="1" smtClean="0"/>
              <a:t>1</a:t>
            </a:r>
            <a:r>
              <a:rPr lang="en-US" sz="1400" dirty="0" smtClean="0"/>
              <a:t> </a:t>
            </a:r>
            <a:r>
              <a:rPr lang="en-US" sz="1400" dirty="0" err="1" smtClean="0"/>
              <a:t>Hye</a:t>
            </a:r>
            <a:r>
              <a:rPr lang="en-US" sz="1400" dirty="0" smtClean="0"/>
              <a:t>-Young </a:t>
            </a:r>
            <a:r>
              <a:rPr lang="en-US" sz="1400" dirty="0" err="1" smtClean="0"/>
              <a:t>Kim,</a:t>
            </a:r>
            <a:r>
              <a:rPr lang="en-US" sz="1400" baseline="30000" dirty="0" err="1" smtClean="0"/>
              <a:t>1</a:t>
            </a:r>
            <a:r>
              <a:rPr lang="en-US" sz="1400" dirty="0" smtClean="0"/>
              <a:t> Yong-Woo </a:t>
            </a:r>
            <a:r>
              <a:rPr lang="en-US" sz="1400" dirty="0" err="1" smtClean="0"/>
              <a:t>Kim,</a:t>
            </a:r>
            <a:r>
              <a:rPr lang="en-US" sz="1400" baseline="30000" dirty="0" err="1" smtClean="0"/>
              <a:t>2</a:t>
            </a:r>
            <a:r>
              <a:rPr lang="en-US" sz="1400" dirty="0" smtClean="0"/>
              <a:t> Jae-</a:t>
            </a:r>
            <a:r>
              <a:rPr lang="en-US" sz="1400" dirty="0" err="1" smtClean="0"/>
              <a:t>Yeon</a:t>
            </a:r>
            <a:r>
              <a:rPr lang="en-US" sz="1400" dirty="0" smtClean="0"/>
              <a:t> Hwang.  and </a:t>
            </a:r>
            <a:r>
              <a:rPr lang="en-US" sz="1400" dirty="0" err="1" smtClean="0"/>
              <a:t>Hee</a:t>
            </a:r>
            <a:r>
              <a:rPr lang="en-US" sz="1400" dirty="0" smtClean="0"/>
              <a:t> </a:t>
            </a:r>
            <a:r>
              <a:rPr lang="en-US" sz="1400" dirty="0" err="1" smtClean="0"/>
              <a:t>Ju</a:t>
            </a:r>
            <a:r>
              <a:rPr lang="en-US" sz="1400" dirty="0" smtClean="0"/>
              <a:t> Park.  Clinical features of necrotizing pneumonia in children. Allergy Asthma </a:t>
            </a:r>
            <a:r>
              <a:rPr lang="en-US" sz="1400" dirty="0" err="1" smtClean="0"/>
              <a:t>Respir</a:t>
            </a:r>
            <a:r>
              <a:rPr lang="en-US" sz="1400" dirty="0" smtClean="0"/>
              <a:t> Dis. 2014 Jul.</a:t>
            </a:r>
          </a:p>
          <a:p>
            <a:r>
              <a:rPr lang="en-US" sz="1400" dirty="0" smtClean="0"/>
              <a:t>F. A. </a:t>
            </a:r>
            <a:r>
              <a:rPr lang="en-US" sz="1400" dirty="0" err="1" smtClean="0"/>
              <a:t>Hoffer</a:t>
            </a:r>
            <a:r>
              <a:rPr lang="en-US" sz="1400" dirty="0" smtClean="0"/>
              <a:t>, D. A. Bloom, Andrew A. Colin, Steven J. Fishman. Lung abscess versus necrotizing pneumonia: implications for interventional therapy, January 1999</a:t>
            </a:r>
          </a:p>
          <a:p>
            <a:r>
              <a:rPr lang="en-US" sz="1400" dirty="0" err="1" smtClean="0"/>
              <a:t>Danial</a:t>
            </a:r>
            <a:r>
              <a:rPr lang="en-US" sz="1400" dirty="0" smtClean="0"/>
              <a:t> </a:t>
            </a:r>
            <a:r>
              <a:rPr lang="en-US" sz="1400" dirty="0" err="1" smtClean="0"/>
              <a:t>Wai</a:t>
            </a:r>
            <a:r>
              <a:rPr lang="en-US" sz="1400" dirty="0" smtClean="0"/>
              <a:t>-Tai KO, Review on </a:t>
            </a:r>
            <a:r>
              <a:rPr lang="en-US" sz="1400" dirty="0" err="1" smtClean="0"/>
              <a:t>paediatric</a:t>
            </a:r>
            <a:r>
              <a:rPr lang="en-US" sz="1400" dirty="0" smtClean="0"/>
              <a:t> </a:t>
            </a:r>
            <a:r>
              <a:rPr lang="en-US" sz="1400" dirty="0" err="1" smtClean="0"/>
              <a:t>necrotising</a:t>
            </a:r>
            <a:r>
              <a:rPr lang="en-US" sz="1400" dirty="0" smtClean="0"/>
              <a:t> pneumonia and its pulmonary co-morbidities</a:t>
            </a:r>
          </a:p>
          <a:p>
            <a:r>
              <a:rPr lang="en-US" sz="1400" dirty="0" smtClean="0"/>
              <a:t>Bradley JS, </a:t>
            </a:r>
            <a:r>
              <a:rPr lang="en-US" sz="1400" dirty="0" err="1" smtClean="0"/>
              <a:t>Byington</a:t>
            </a:r>
            <a:r>
              <a:rPr lang="en-US" sz="1400" dirty="0" smtClean="0"/>
              <a:t> CL, Shah SS, </a:t>
            </a:r>
            <a:r>
              <a:rPr lang="en-US" sz="1400" dirty="0" err="1" smtClean="0"/>
              <a:t>Alverson</a:t>
            </a:r>
            <a:r>
              <a:rPr lang="en-US" sz="1400" dirty="0" smtClean="0"/>
              <a:t> B, Carter ER, et al. Pediatric Infectious Diseases Society and the Infectious Diseases Society of America. The management of community-acquired pneumonia in infants and children older than 3 months of age: clinical practice guidelines by the Pediatric Infectious Diseases Society and the Infectious Diseases Society of America. </a:t>
            </a:r>
            <a:r>
              <a:rPr lang="en-US" sz="1400" dirty="0" err="1" smtClean="0"/>
              <a:t>Clin</a:t>
            </a:r>
            <a:r>
              <a:rPr lang="en-US" sz="1400" dirty="0" smtClean="0"/>
              <a:t> Infect </a:t>
            </a:r>
            <a:r>
              <a:rPr lang="en-US" sz="1400" dirty="0" err="1" smtClean="0"/>
              <a:t>Dis</a:t>
            </a:r>
            <a:r>
              <a:rPr lang="en-US" sz="1400" dirty="0" smtClean="0"/>
              <a:t> 2011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+you+for+your+listening!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800" y="19050"/>
            <a:ext cx="9017000" cy="67627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52400"/>
            <a:ext cx="8305800" cy="655999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emPhoiHoaiTuTreE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838200"/>
            <a:ext cx="6540828" cy="5410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j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52324"/>
            <a:ext cx="8878540" cy="42864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0"/>
            <a:ext cx="83820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G.S.</a:t>
            </a:r>
            <a:r>
              <a:rPr lang="en-US" dirty="0" smtClean="0"/>
              <a:t> </a:t>
            </a:r>
            <a:r>
              <a:rPr lang="en-US" dirty="0" err="1" smtClean="0"/>
              <a:t>Sawicki</a:t>
            </a:r>
            <a:r>
              <a:rPr lang="en-US" dirty="0" smtClean="0"/>
              <a:t>,+, </a:t>
            </a:r>
            <a:r>
              <a:rPr lang="en-US" dirty="0" err="1" smtClean="0"/>
              <a:t>F.L.</a:t>
            </a:r>
            <a:r>
              <a:rPr lang="en-US" dirty="0" smtClean="0"/>
              <a:t> Lu,+, C. </a:t>
            </a:r>
            <a:r>
              <a:rPr lang="en-US" dirty="0" err="1" smtClean="0"/>
              <a:t>Valim</a:t>
            </a:r>
            <a:r>
              <a:rPr lang="en-US" dirty="0" smtClean="0"/>
              <a:t>, </a:t>
            </a:r>
            <a:r>
              <a:rPr lang="en-US" dirty="0" err="1" smtClean="0"/>
              <a:t>R.H.</a:t>
            </a:r>
            <a:r>
              <a:rPr lang="en-US" dirty="0" smtClean="0"/>
              <a:t> Cleveland" and </a:t>
            </a:r>
            <a:r>
              <a:rPr lang="en-US" dirty="0" err="1" smtClean="0"/>
              <a:t>A.A.</a:t>
            </a:r>
            <a:r>
              <a:rPr lang="en-US" dirty="0" smtClean="0"/>
              <a:t> Colin. </a:t>
            </a:r>
            <a:r>
              <a:rPr lang="en-US" dirty="0" err="1" smtClean="0"/>
              <a:t>Necrotising</a:t>
            </a:r>
            <a:r>
              <a:rPr lang="en-US" dirty="0" smtClean="0"/>
              <a:t> pneumonia is an increasingly detected complication of pneumonia in children. </a:t>
            </a:r>
            <a:r>
              <a:rPr lang="en-US" dirty="0" err="1" smtClean="0"/>
              <a:t>Eur</a:t>
            </a:r>
            <a:r>
              <a:rPr lang="en-US" dirty="0" smtClean="0"/>
              <a:t> Journals Ltd 2008)</a:t>
            </a:r>
          </a:p>
        </p:txBody>
      </p:sp>
      <p:pic>
        <p:nvPicPr>
          <p:cNvPr id="7" name="Content Placeholder 6" descr="gfkgjfjfdfj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48211" y="152400"/>
            <a:ext cx="6600389" cy="60198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62200" y="1143000"/>
            <a:ext cx="4724400" cy="1295400"/>
          </a:xfrm>
        </p:spPr>
        <p:txBody>
          <a:bodyPr>
            <a:normAutofit/>
          </a:bodyPr>
          <a:lstStyle/>
          <a:p>
            <a:r>
              <a:rPr lang="en-US" sz="6600" b="1" smtClean="0"/>
              <a:t>PATHOGEN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staph-infection-s2-what-is-staphylococ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124200"/>
            <a:ext cx="2933700" cy="2933700"/>
          </a:xfrm>
          <a:prstGeom prst="rect">
            <a:avLst/>
          </a:prstGeom>
        </p:spPr>
      </p:pic>
      <p:pic>
        <p:nvPicPr>
          <p:cNvPr id="8" name="Picture 7" descr="16880.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124200"/>
            <a:ext cx="3797300" cy="2971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nnnnnnn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748663"/>
            <a:ext cx="8900158" cy="29757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2678</TotalTime>
  <Words>802</Words>
  <Application>Microsoft Office PowerPoint</Application>
  <PresentationFormat>On-screen Show (4:3)</PresentationFormat>
  <Paragraphs>90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NECROTIZING PNEUMONIA  IN CHILDREN</vt:lpstr>
      <vt:lpstr>CONTENTS</vt:lpstr>
      <vt:lpstr>DEFINITION </vt:lpstr>
      <vt:lpstr>Slide 4</vt:lpstr>
      <vt:lpstr>Slide 5</vt:lpstr>
      <vt:lpstr>Slide 6</vt:lpstr>
      <vt:lpstr>Slide 7</vt:lpstr>
      <vt:lpstr>PATHOGEN</vt:lpstr>
      <vt:lpstr>Slide 9</vt:lpstr>
      <vt:lpstr>Slide 10</vt:lpstr>
      <vt:lpstr>Slide 11</vt:lpstr>
      <vt:lpstr>TREATMENT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Role of surgery on NP</vt:lpstr>
      <vt:lpstr>Slide 25</vt:lpstr>
      <vt:lpstr>Slide 26</vt:lpstr>
      <vt:lpstr>Slide 27</vt:lpstr>
      <vt:lpstr>COMLICATIONS</vt:lpstr>
      <vt:lpstr>OUTCOME</vt:lpstr>
      <vt:lpstr>Slide 30</vt:lpstr>
      <vt:lpstr>Slide 31</vt:lpstr>
      <vt:lpstr>CONCLUSION</vt:lpstr>
      <vt:lpstr>Reference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 theraphy in children necrotizing pneumonia</dc:title>
  <dc:creator>Thanh Thảo</dc:creator>
  <cp:lastModifiedBy>AVENIS</cp:lastModifiedBy>
  <cp:revision>199</cp:revision>
  <dcterms:created xsi:type="dcterms:W3CDTF">2006-08-16T00:00:00Z</dcterms:created>
  <dcterms:modified xsi:type="dcterms:W3CDTF">2017-10-19T08:23:08Z</dcterms:modified>
</cp:coreProperties>
</file>